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76" r:id="rId6"/>
    <p:sldId id="273" r:id="rId7"/>
    <p:sldId id="274" r:id="rId8"/>
    <p:sldId id="261" r:id="rId9"/>
    <p:sldId id="263" r:id="rId10"/>
    <p:sldId id="264" r:id="rId11"/>
    <p:sldId id="265" r:id="rId12"/>
    <p:sldId id="266" r:id="rId13"/>
    <p:sldId id="267" r:id="rId14"/>
    <p:sldId id="277" r:id="rId15"/>
    <p:sldId id="269" r:id="rId16"/>
    <p:sldId id="270" r:id="rId17"/>
    <p:sldId id="278" r:id="rId18"/>
    <p:sldId id="279" r:id="rId19"/>
    <p:sldId id="275" r:id="rId20"/>
    <p:sldId id="271" r:id="rId21"/>
    <p:sldId id="281" r:id="rId22"/>
    <p:sldId id="282" r:id="rId23"/>
    <p:sldId id="283" r:id="rId24"/>
    <p:sldId id="280" r:id="rId25"/>
    <p:sldId id="284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inenet.com/cancer_101_pictures_slideshow/article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inenet.com/cavities/article.htm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inenet.com/ercp/article.htm" TargetMode="External"/><Relationship Id="rId2" Type="http://schemas.openxmlformats.org/officeDocument/2006/relationships/hyperlink" Target="https://www.medicinenet.com/cat_scan/article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2438400"/>
          </a:xfrm>
        </p:spPr>
        <p:txBody>
          <a:bodyPr>
            <a:normAutofit/>
          </a:bodyPr>
          <a:lstStyle/>
          <a:p>
            <a:r>
              <a:rPr lang="en-US" b="1" dirty="0" smtClean="0"/>
              <a:t>PANCREATIC </a:t>
            </a:r>
            <a:r>
              <a:rPr lang="en-US" b="1" dirty="0" smtClean="0"/>
              <a:t>PSUDOCYST</a:t>
            </a:r>
            <a:br>
              <a:rPr lang="en-US" b="1" dirty="0" smtClean="0"/>
            </a:br>
            <a:r>
              <a:rPr lang="en-US" dirty="0" smtClean="0"/>
              <a:t> </a:t>
            </a:r>
            <a:r>
              <a:rPr lang="en-US" sz="2700" dirty="0" smtClean="0"/>
              <a:t>Dr. R.S.G.SOWMYA, </a:t>
            </a:r>
            <a:br>
              <a:rPr lang="en-US" sz="2700" dirty="0" smtClean="0"/>
            </a:br>
            <a:r>
              <a:rPr lang="en-US" sz="2700" dirty="0" smtClean="0"/>
              <a:t>Assistant Professor</a:t>
            </a:r>
            <a:br>
              <a:rPr lang="en-US" sz="2700" dirty="0" smtClean="0"/>
            </a:br>
            <a:r>
              <a:rPr lang="en-US" sz="2700" dirty="0" smtClean="0"/>
              <a:t>Dept of Pathology, </a:t>
            </a:r>
            <a:r>
              <a:rPr lang="en-US" sz="2200" dirty="0" smtClean="0"/>
              <a:t>SKHMC</a:t>
            </a:r>
            <a:r>
              <a:rPr lang="en-US" sz="2700" dirty="0" smtClean="0"/>
              <a:t>, </a:t>
            </a:r>
            <a:r>
              <a:rPr lang="en-US" sz="2700" dirty="0" err="1" smtClean="0"/>
              <a:t>kulasekharam</a:t>
            </a: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Physical examination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abdominal mass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tender abdomen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fever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scleral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icterus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pleural effusion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peritoneal signs</a:t>
            </a:r>
          </a:p>
          <a:p>
            <a:pPr lvl="2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cyst rupture or infection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Diagnostic testing</a:t>
            </a:r>
          </a:p>
          <a:p>
            <a:pPr fontAlgn="base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Diagnostic approach</a:t>
            </a:r>
          </a:p>
          <a:p>
            <a:pPr lvl="1"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diagnosis is primarily based on clinical presentation and patient history and confirmed via imaging</a:t>
            </a:r>
          </a:p>
          <a:p>
            <a:pPr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imaging</a:t>
            </a:r>
          </a:p>
          <a:p>
            <a:pPr lvl="1"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abdominal computed tomography (CT) with contrast </a:t>
            </a:r>
          </a:p>
          <a:p>
            <a:pPr lvl="2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preferred diagnostic test</a:t>
            </a:r>
          </a:p>
          <a:p>
            <a:pPr lvl="2" fontAlgn="base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positive findings include a well-circumscribed fluid collection that is typically extra-pancreatic with homogenous fluid density with no internal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septae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Magnetic resonance imaging (MRI)</a:t>
            </a:r>
          </a:p>
          <a:p>
            <a:pPr lvl="2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sensitive test compared to CT</a:t>
            </a:r>
          </a:p>
          <a:p>
            <a:pPr lvl="2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allows for better differentiation between pancreatic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pseudocyst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other diagnosis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e.g.,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pseudoaneurysm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Endoscopic ultrasound (EUS)</a:t>
            </a:r>
          </a:p>
          <a:p>
            <a:pPr lvl="2" fontAlgn="base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indicated in patients where the imaging findings or clinical setting is unclear/atypical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lnSpcReduction="10000"/>
          </a:bodyPr>
          <a:lstStyle/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Studies</a:t>
            </a:r>
          </a:p>
          <a:p>
            <a:pPr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serum amylase and lipase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be normal or elevated</a:t>
            </a:r>
          </a:p>
          <a:p>
            <a:pPr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liver function tests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be elevated if there is involvement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tree</a:t>
            </a:r>
          </a:p>
          <a:p>
            <a:pPr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cystic fluid analysis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 levels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carcinoembryonic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antigen (CEA) and CEA-125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 fluid viscosity</a:t>
            </a:r>
          </a:p>
          <a:p>
            <a:pPr lvl="1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amylase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CA PANCREAS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fontAlgn="base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Cancer of  Exocrine Pancreas</a:t>
            </a:r>
          </a:p>
          <a:p>
            <a:pPr fontAlgn="base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Epidemiology</a:t>
            </a:r>
          </a:p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 lvl="1" fontAlgn="base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Accounts for approximately 75% of all pancreatic masses</a:t>
            </a:r>
          </a:p>
          <a:p>
            <a:pPr lvl="1" fontAlgn="base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Common in Western Countries &amp; Japan</a:t>
            </a:r>
          </a:p>
          <a:p>
            <a:pPr lvl="1" fontAlgn="base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Male predominance</a:t>
            </a:r>
          </a:p>
          <a:p>
            <a:pPr lvl="1" fontAlgn="base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Incidence increases  progressively after the age of 50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Causative Factors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Smoking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Tobacco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Dietry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Habbit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Obesity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Chemical Carcinogens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DM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C/C Pancreatitis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Pathologic changes 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70%  - Head of the Pancreas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Small, Homogenous, Poorly defined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greyish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white mass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demarcation between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the surrounding pancreatic parenchyma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extend into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ampulla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common bile duct and duodenum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↓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Obstructive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biliary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system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↓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      Jaundice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04800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30%  - Body &amp; Tail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large , irregular masses which infiltrates the transverse colon , stomach, liver, spleen and regional lymph nodes 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Depends upon the site of origin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tumours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abdominal pain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usually with a history of pancreatitis</a:t>
            </a:r>
          </a:p>
          <a:p>
            <a:pPr lvl="1" fontAlgn="base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Anorexia</a:t>
            </a:r>
          </a:p>
          <a:p>
            <a:pPr lvl="1" fontAlgn="base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Weight loss</a:t>
            </a:r>
          </a:p>
          <a:p>
            <a:pPr lvl="1" fontAlgn="base"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Cachexia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indigestion</a:t>
            </a:r>
          </a:p>
          <a:p>
            <a:pPr lvl="1" fontAlgn="base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Nausea &amp; Vomiting</a:t>
            </a:r>
          </a:p>
          <a:p>
            <a:pPr lvl="1" fontAlgn="base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Weakness</a:t>
            </a:r>
          </a:p>
          <a:p>
            <a:pPr lvl="1" fontAlgn="base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Malaise</a:t>
            </a:r>
          </a:p>
          <a:p>
            <a:pPr lvl="1" fontAlgn="base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 Bleeding</a:t>
            </a:r>
          </a:p>
          <a:p>
            <a:pPr lvl="1" fontAlgn="base">
              <a:buFont typeface="Wingdings" pitchFamily="2" charset="2"/>
              <a:buChar char="v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Spleenomegaly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Pseudo cyst  is a collection of fluid containing pancreatic enzymes, blood, and necrotic tissue occurring outside the pancreas. The capsule is a non-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epithelialized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wall consisting of fibrous, granulation tissue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usually develops within several weeks after the onset of pancreatitis / Trauma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Obstructive Jaundice </a:t>
            </a:r>
          </a:p>
          <a:p>
            <a:pPr lvl="2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Dark Urine</a:t>
            </a:r>
          </a:p>
          <a:p>
            <a:pPr lvl="2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Clay like stool</a:t>
            </a:r>
          </a:p>
          <a:p>
            <a:pPr lvl="2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Pruritis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lnSpc>
                <a:spcPct val="200000"/>
              </a:lnSpc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Increased Serum Alkaline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Phosphatase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Stages of Cancer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Cancer is found only in the lining of the pancreatic ducts. Stage 0 also is called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carcinoma in situ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Cancer has formed and is in the pancreas only.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The tumor is 2 centimeters or smaller.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The tumor is larger than 2 centimeters.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Cancer may have spread or advanced to nearby tissue and organs and lymph nodes near the pancreas.</a:t>
            </a:r>
          </a:p>
          <a:p>
            <a:pPr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Cancer has spread to nearby tissue and organs but has not spread to nearby lymph nodes.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IIB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Cancer has spread to nearby lymph nodes and may have spread to other nearby tissue and organs.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Cancer has spread or progressed to the major blood vessels near the pancreas and may have spread to nearby lymph nodes.</a:t>
            </a:r>
          </a:p>
          <a:p>
            <a:pPr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267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Stage 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Cancer may be of any size and has spread to distant organs, such as the liver, lung, and peritoneal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cavity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It also may have spread to organs and tissues near the pancreas or to lymph nodes. This stage has also been termed end stage pancreatic cancer.</a:t>
            </a: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Diagnosis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Screening tests consist of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CT scans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ultrasounds, magnetic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resonance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cholangiopancreatography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(MRCP), endoscopic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retrograde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cholangiopancreatography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ERCP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or endoscopic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Ultrasounds (EUS). MRI, X-RAY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Unfortunately, early detection of pancreatic cancer is difficult because few or no symptoms are present.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Prognosis – Bad</a:t>
            </a:r>
          </a:p>
          <a:p>
            <a:pPr>
              <a:buNone/>
            </a:pPr>
            <a:r>
              <a:rPr lang="en-US" dirty="0" smtClean="0"/>
              <a:t>Survival rate</a:t>
            </a:r>
          </a:p>
          <a:p>
            <a:r>
              <a:rPr lang="en-US" dirty="0" smtClean="0"/>
              <a:t>1 year – 10%</a:t>
            </a:r>
          </a:p>
          <a:p>
            <a:r>
              <a:rPr lang="en-US" dirty="0" smtClean="0"/>
              <a:t>5year   - 2%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Reference</a:t>
            </a:r>
          </a:p>
          <a:p>
            <a:r>
              <a:rPr lang="en-US" dirty="0" smtClean="0"/>
              <a:t>Harsh Mohan Text Book of Pathology</a:t>
            </a:r>
          </a:p>
          <a:p>
            <a:r>
              <a:rPr lang="en-US" dirty="0" smtClean="0"/>
              <a:t>Robbins &amp; </a:t>
            </a:r>
            <a:r>
              <a:rPr lang="en-US" dirty="0" err="1" smtClean="0"/>
              <a:t>Cotran</a:t>
            </a:r>
            <a:r>
              <a:rPr lang="en-US" dirty="0" smtClean="0"/>
              <a:t> Pathologic Basis of Disease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Pancreatic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Pseudocyst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↓</a:t>
            </a:r>
          </a:p>
          <a:p>
            <a:pPr algn="ctr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Beningn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&amp;    Malignant</a:t>
            </a:r>
          </a:p>
          <a:p>
            <a:pPr algn="ctr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Serous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Cystadenoma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CA Pancreas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Fibroma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Lipoma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Adenoma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Pathology &amp; Pathogenesis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Pseudocyst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situated within / adjacent to the pancreas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Solitary,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Unilocular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10cm in diameter enclosed with thin/thick wall</a:t>
            </a:r>
          </a:p>
          <a:p>
            <a:pPr fontAlgn="base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can also be single or multiple, though multiple cysts are more frequently seen in patients with alcoholism</a:t>
            </a:r>
          </a:p>
          <a:p>
            <a:pPr fontAlgn="base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condition seems to stem from disruptions of the pancreatic duct</a:t>
            </a:r>
          </a:p>
          <a:p>
            <a:pPr lvl="1" fontAlgn="base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occurs due to pancreatitis and/or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extravasation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enzymatic material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Most commonly occurs following 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acute pancreatitis and abdominal trauma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but can also occur due to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chronic pancreatitis</a:t>
            </a:r>
          </a:p>
          <a:p>
            <a:pPr algn="just" fontAlgn="base">
              <a:lnSpc>
                <a:spcPct val="150000"/>
              </a:lnSpc>
              <a:buNone/>
            </a:pPr>
            <a:endParaRPr lang="en-US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abdominal trauma is the more common cause in children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Micro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Evidence of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Haemorrhage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Necrosis</a:t>
            </a:r>
          </a:p>
          <a:p>
            <a:pPr lvl="1">
              <a:lnSpc>
                <a:spcPct val="15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Deposist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Haemosiderin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pigment (calcium and cholesterol pigment)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 Epithelial Lining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Contains Serous / Turbid Fluid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Clinical Features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Abdominal mass – pain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Intra peritoneal </a:t>
            </a:r>
            <a:r>
              <a:rPr lang="en-US" dirty="0" err="1" smtClean="0"/>
              <a:t>Haemorrhage</a:t>
            </a:r>
            <a:endParaRPr lang="en-U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Generalised</a:t>
            </a:r>
            <a:r>
              <a:rPr lang="en-US" dirty="0" smtClean="0"/>
              <a:t> </a:t>
            </a:r>
            <a:r>
              <a:rPr lang="en-US" dirty="0" err="1" smtClean="0"/>
              <a:t>Peritontis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7620000" cy="5562600"/>
          </a:xfrm>
        </p:spPr>
        <p:txBody>
          <a:bodyPr>
            <a:normAutofit/>
          </a:bodyPr>
          <a:lstStyle/>
          <a:p>
            <a:pPr fontAlgn="base">
              <a:lnSpc>
                <a:spcPct val="200000"/>
              </a:lnSpc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Associated conditions</a:t>
            </a:r>
          </a:p>
          <a:p>
            <a:pPr fontAlgn="base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Acute pancreatitis</a:t>
            </a:r>
          </a:p>
          <a:p>
            <a:pPr lvl="1" fontAlgn="base"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alcoholism</a:t>
            </a:r>
          </a:p>
          <a:p>
            <a:pPr lvl="1" fontAlgn="base">
              <a:lnSpc>
                <a:spcPct val="20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gallstone</a:t>
            </a:r>
          </a:p>
          <a:p>
            <a:pPr fontAlgn="base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Chronic pancreatitis</a:t>
            </a:r>
          </a:p>
          <a:p>
            <a:pPr fontAlgn="base">
              <a:lnSpc>
                <a:spcPct val="20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Abdominal trauma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495800"/>
          </a:xfrm>
        </p:spPr>
        <p:txBody>
          <a:bodyPr>
            <a:noAutofit/>
          </a:bodyPr>
          <a:lstStyle/>
          <a:p>
            <a:pPr fontAlgn="base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Symptoms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Abdominal pain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usually with a history of pancreatitis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Anorexia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Indigestion</a:t>
            </a:r>
          </a:p>
          <a:p>
            <a:pPr lvl="1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Nausea</a:t>
            </a:r>
          </a:p>
          <a:p>
            <a:pPr lvl="1" fontAlgn="base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357</Words>
  <Application>Microsoft Office PowerPoint</Application>
  <PresentationFormat>On-screen Show (4:3)</PresentationFormat>
  <Paragraphs>146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PANCREATIC PSUDOCYST  Dr. R.S.G.SOWMYA,  Assistant Professor Dept of Pathology, SKHMC, kulasekharam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CA PANCREAS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PANCREATIC PSUDOCYST</dc:title>
  <dc:creator>sowmy</dc:creator>
  <cp:lastModifiedBy>Windows</cp:lastModifiedBy>
  <cp:revision>19</cp:revision>
  <dcterms:created xsi:type="dcterms:W3CDTF">2006-08-16T00:00:00Z</dcterms:created>
  <dcterms:modified xsi:type="dcterms:W3CDTF">2020-10-29T08:58:18Z</dcterms:modified>
</cp:coreProperties>
</file>